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23"/>
  </p:normalViewPr>
  <p:slideViewPr>
    <p:cSldViewPr snapToGrid="0">
      <p:cViewPr varScale="1">
        <p:scale>
          <a:sx n="101" d="100"/>
          <a:sy n="101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422789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193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301762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694117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179623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79263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884038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423484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687076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23997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56008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F215AD5-23B1-8E48-AA88-9A0AB1C6B5D8}" type="datetimeFigureOut">
              <a:rPr lang="en-EG" smtClean="0"/>
              <a:t>27/10/2023</a:t>
            </a:fld>
            <a:endParaRPr lang="en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1A496EE-3AED-7F41-AF07-7535A9E1FBFB}" type="slidenum">
              <a:rPr lang="en-EG" smtClean="0"/>
              <a:t>‹#›</a:t>
            </a:fld>
            <a:endParaRPr lang="en-EG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69260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4070" r:id="rId5"/>
    <p:sldLayoutId id="2147484071" r:id="rId6"/>
    <p:sldLayoutId id="2147484072" r:id="rId7"/>
    <p:sldLayoutId id="2147484073" r:id="rId8"/>
    <p:sldLayoutId id="2147484074" r:id="rId9"/>
    <p:sldLayoutId id="2147484075" r:id="rId10"/>
    <p:sldLayoutId id="2147484076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5BC9C-F3A4-5442-1935-DC7FB055C1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779686"/>
            <a:ext cx="8361229" cy="2098226"/>
          </a:xfrm>
        </p:spPr>
        <p:txBody>
          <a:bodyPr/>
          <a:lstStyle/>
          <a:p>
            <a:r>
              <a:rPr lang="en-EG" dirty="0">
                <a:solidFill>
                  <a:srgbClr val="FFFF00"/>
                </a:solidFill>
              </a:rPr>
              <a:t>Chicago crime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7143B2-B982-0802-59D8-B76AF3B2A9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7986" y="5029201"/>
            <a:ext cx="6831673" cy="1171556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A</a:t>
            </a:r>
            <a:r>
              <a:rPr lang="en-EG" dirty="0">
                <a:solidFill>
                  <a:srgbClr val="FFFF00"/>
                </a:solidFill>
              </a:rPr>
              <a:t> 2001 – 2023 Analysis </a:t>
            </a:r>
          </a:p>
        </p:txBody>
      </p:sp>
    </p:spTree>
    <p:extLst>
      <p:ext uri="{BB962C8B-B14F-4D97-AF65-F5344CB8AC3E}">
        <p14:creationId xmlns:p14="http://schemas.microsoft.com/office/powerpoint/2010/main" val="170349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935D7-9F43-1637-E11F-FE10568F6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G" dirty="0">
                <a:solidFill>
                  <a:schemeClr val="accent6">
                    <a:lumMod val="75000"/>
                  </a:schemeClr>
                </a:solidFill>
              </a:rPr>
              <a:t>Understaning The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66910-895E-C136-9671-3577479DA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724400" cy="3581400"/>
          </a:xfrm>
        </p:spPr>
        <p:txBody>
          <a:bodyPr/>
          <a:lstStyle/>
          <a:p>
            <a:r>
              <a:rPr lang="en-EG" dirty="0">
                <a:solidFill>
                  <a:srgbClr val="FF0000"/>
                </a:solidFill>
              </a:rPr>
              <a:t>Data set is from kaggle </a:t>
            </a:r>
          </a:p>
          <a:p>
            <a:pPr marL="0" indent="0">
              <a:buNone/>
            </a:pPr>
            <a:endParaRPr lang="en-EG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EG" dirty="0">
                <a:solidFill>
                  <a:srgbClr val="FF0000"/>
                </a:solidFill>
              </a:rPr>
              <a:t>lmost 8 Million recorded cases </a:t>
            </a:r>
          </a:p>
          <a:p>
            <a:pPr marL="0" indent="0">
              <a:buNone/>
            </a:pPr>
            <a:endParaRPr lang="en-EG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EG" dirty="0">
                <a:solidFill>
                  <a:srgbClr val="FF0000"/>
                </a:solidFill>
              </a:rPr>
              <a:t>rom 2001 to 2023</a:t>
            </a:r>
          </a:p>
          <a:p>
            <a:endParaRPr lang="en-EG" dirty="0">
              <a:solidFill>
                <a:srgbClr val="FF0000"/>
              </a:solidFill>
            </a:endParaRPr>
          </a:p>
          <a:p>
            <a:r>
              <a:rPr lang="en-EG" dirty="0">
                <a:solidFill>
                  <a:srgbClr val="FF0000"/>
                </a:solidFill>
              </a:rPr>
              <a:t>35 crime classifications </a:t>
            </a:r>
          </a:p>
        </p:txBody>
      </p:sp>
    </p:spTree>
    <p:extLst>
      <p:ext uri="{BB962C8B-B14F-4D97-AF65-F5344CB8AC3E}">
        <p14:creationId xmlns:p14="http://schemas.microsoft.com/office/powerpoint/2010/main" val="3495047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285C5-A14D-0533-3653-7BEC9E48D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G" dirty="0">
                <a:solidFill>
                  <a:schemeClr val="accent6">
                    <a:lumMod val="75000"/>
                  </a:schemeClr>
                </a:solidFill>
              </a:rPr>
              <a:t>Understaning The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A8E48-8DAC-250B-37AA-BF38593E6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5400675" cy="43862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EG" dirty="0">
                <a:solidFill>
                  <a:srgbClr val="FF0000"/>
                </a:solidFill>
              </a:rPr>
              <a:t>ctual case files with </a:t>
            </a:r>
            <a:r>
              <a:rPr lang="en-US" dirty="0">
                <a:solidFill>
                  <a:srgbClr val="FF0000"/>
                </a:solidFill>
              </a:rPr>
              <a:t>I</a:t>
            </a:r>
            <a:r>
              <a:rPr lang="en-EG" dirty="0">
                <a:solidFill>
                  <a:srgbClr val="FF0000"/>
                </a:solidFill>
              </a:rPr>
              <a:t>nformation about :</a:t>
            </a:r>
          </a:p>
          <a:p>
            <a:pPr marL="0" indent="0">
              <a:buNone/>
            </a:pPr>
            <a:endParaRPr lang="en-EG" dirty="0">
              <a:solidFill>
                <a:srgbClr val="FF0000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</a:rPr>
              <a:t>Crime Type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Crime description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L</a:t>
            </a:r>
            <a:r>
              <a:rPr lang="en-EG" dirty="0">
                <a:solidFill>
                  <a:srgbClr val="FF0000"/>
                </a:solidFill>
              </a:rPr>
              <a:t>ocation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</a:t>
            </a:r>
            <a:r>
              <a:rPr lang="en-EG" dirty="0">
                <a:solidFill>
                  <a:srgbClr val="FF0000"/>
                </a:solidFill>
              </a:rPr>
              <a:t>ime </a:t>
            </a:r>
          </a:p>
          <a:p>
            <a:pPr lvl="1"/>
            <a:r>
              <a:rPr lang="en-EG" dirty="0">
                <a:solidFill>
                  <a:srgbClr val="FF0000"/>
                </a:solidFill>
              </a:rPr>
              <a:t>Arrest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</a:t>
            </a:r>
            <a:r>
              <a:rPr lang="en-EG" dirty="0">
                <a:solidFill>
                  <a:srgbClr val="FF0000"/>
                </a:solidFill>
              </a:rPr>
              <a:t>pan </a:t>
            </a:r>
          </a:p>
          <a:p>
            <a:pPr lvl="1"/>
            <a:r>
              <a:rPr lang="en-EG" dirty="0">
                <a:solidFill>
                  <a:srgbClr val="FF0000"/>
                </a:solidFill>
              </a:rPr>
              <a:t>Domectic Vs Non Domestic</a:t>
            </a:r>
          </a:p>
          <a:p>
            <a:pPr lvl="1"/>
            <a:endParaRPr lang="en-EG" dirty="0">
              <a:solidFill>
                <a:srgbClr val="FF0000"/>
              </a:solidFill>
            </a:endParaRPr>
          </a:p>
          <a:p>
            <a:pPr lvl="1"/>
            <a:endParaRPr lang="en-EG" dirty="0"/>
          </a:p>
          <a:p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1676417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olice car on the street&#10;&#10;Description automatically generated">
            <a:extLst>
              <a:ext uri="{FF2B5EF4-FFF2-40B4-BE49-F238E27FC236}">
                <a16:creationId xmlns:a16="http://schemas.microsoft.com/office/drawing/2014/main" id="{35431C61-69E5-B8D9-8BF1-270FE7F71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700" y="2171700"/>
            <a:ext cx="9007582" cy="466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8036B9-1DC1-637C-9F0D-F3EAC288FE51}"/>
              </a:ext>
            </a:extLst>
          </p:cNvPr>
          <p:cNvSpPr>
            <a:spLocks noGrp="1"/>
          </p:cNvSpPr>
          <p:nvPr>
            <p:ph type="title"/>
          </p:nvPr>
        </p:nvSpPr>
        <p:spPr>
          <a:blipFill>
            <a:blip r:embed="rId2"/>
            <a:tile tx="0" ty="0" sx="100000" sy="100000" flip="none" algn="tl"/>
          </a:blipFill>
        </p:spPr>
        <p:txBody>
          <a:bodyPr/>
          <a:lstStyle/>
          <a:p>
            <a:r>
              <a:rPr lang="en-EG" dirty="0"/>
              <a:t>Analysis Paramiters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505DF-ED1E-5D70-76CB-2DEA38064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53" y="2171700"/>
            <a:ext cx="6929438" cy="3581400"/>
          </a:xfrm>
        </p:spPr>
        <p:txBody>
          <a:bodyPr/>
          <a:lstStyle/>
          <a:p>
            <a:r>
              <a:rPr lang="en-US" dirty="0"/>
              <a:t>O</a:t>
            </a:r>
            <a:r>
              <a:rPr lang="en-EG" dirty="0"/>
              <a:t>ver all Macros  :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T</a:t>
            </a:r>
            <a:r>
              <a:rPr lang="en-EG" dirty="0">
                <a:highlight>
                  <a:srgbClr val="FFFF00"/>
                </a:highlight>
              </a:rPr>
              <a:t>he Most repeated Crimes </a:t>
            </a:r>
          </a:p>
          <a:p>
            <a:pPr lvl="1"/>
            <a:r>
              <a:rPr lang="en-EG" dirty="0">
                <a:highlight>
                  <a:srgbClr val="FFFF00"/>
                </a:highlight>
              </a:rPr>
              <a:t>Geographic analysis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S</a:t>
            </a:r>
            <a:r>
              <a:rPr lang="en-EG" dirty="0">
                <a:highlight>
                  <a:srgbClr val="FFFF00"/>
                </a:highlight>
              </a:rPr>
              <a:t>afest addresses vs most dangerous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K</a:t>
            </a:r>
            <a:r>
              <a:rPr lang="en-EG" dirty="0">
                <a:highlight>
                  <a:srgbClr val="FFFF00"/>
                </a:highlight>
              </a:rPr>
              <a:t>ey Location Safty (Home,In public)</a:t>
            </a:r>
          </a:p>
          <a:p>
            <a:pPr lvl="1"/>
            <a:r>
              <a:rPr lang="en-EG" dirty="0">
                <a:highlight>
                  <a:srgbClr val="FFFF00"/>
                </a:highlight>
              </a:rPr>
              <a:t>Arrests analysis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EG" dirty="0">
                <a:highlight>
                  <a:srgbClr val="FFFF00"/>
                </a:highlight>
              </a:rPr>
              <a:t>location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C</a:t>
            </a:r>
            <a:r>
              <a:rPr lang="en-EG" dirty="0">
                <a:highlight>
                  <a:srgbClr val="FFFF00"/>
                </a:highlight>
              </a:rPr>
              <a:t>rime type </a:t>
            </a:r>
          </a:p>
          <a:p>
            <a:pPr lvl="1"/>
            <a:r>
              <a:rPr lang="en-EG" dirty="0">
                <a:highlight>
                  <a:srgbClr val="FFFF00"/>
                </a:highlight>
              </a:rPr>
              <a:t>Domestic vs Non Domestc crimes </a:t>
            </a:r>
          </a:p>
          <a:p>
            <a:pPr lvl="1"/>
            <a:endParaRPr lang="en-EG" dirty="0"/>
          </a:p>
          <a:p>
            <a:pPr lvl="2"/>
            <a:endParaRPr lang="en-EG" dirty="0"/>
          </a:p>
          <a:p>
            <a:pPr lvl="1"/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289488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1C1310-2245-7EB3-C969-462FC99381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93417" y="1898847"/>
            <a:ext cx="8798583" cy="49272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9ECA78-06F5-7839-8E11-434D1C3E2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G" dirty="0"/>
              <a:t>Analysis Paramiters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7E31-1A56-DDFD-EBE2-D01C3E876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118360"/>
            <a:ext cx="9601200" cy="3886200"/>
          </a:xfrm>
        </p:spPr>
        <p:txBody>
          <a:bodyPr>
            <a:normAutofit fontScale="92500" lnSpcReduction="10000"/>
          </a:bodyPr>
          <a:lstStyle/>
          <a:p>
            <a:r>
              <a:rPr lang="en-EG" dirty="0">
                <a:highlight>
                  <a:srgbClr val="FFFF00"/>
                </a:highlight>
              </a:rPr>
              <a:t>Time Series Analysis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Crime rates over time (inc. vs. dec.)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Effect of Covid-19 on crime pattern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Cyber crimes vs Violent Crimes </a:t>
            </a:r>
          </a:p>
          <a:p>
            <a:pPr lvl="1"/>
            <a:r>
              <a:rPr lang="en-EG" dirty="0">
                <a:highlight>
                  <a:srgbClr val="FFFF00"/>
                </a:highlight>
              </a:rPr>
              <a:t>Arrest rates over time </a:t>
            </a:r>
            <a:r>
              <a:rPr lang="en-US" dirty="0">
                <a:highlight>
                  <a:srgbClr val="FFFF00"/>
                </a:highlight>
              </a:rPr>
              <a:t>(inc. vs. dec.)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Average time for completion 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Seasonality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Crime rates over the season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The correlation between heat and violent crimes </a:t>
            </a:r>
          </a:p>
          <a:p>
            <a:pPr lvl="1"/>
            <a:r>
              <a:rPr lang="en-EG" dirty="0">
                <a:highlight>
                  <a:srgbClr val="FFFF00"/>
                </a:highlight>
              </a:rPr>
              <a:t>Time of Day analysis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EG" dirty="0">
                <a:highlight>
                  <a:srgbClr val="FFFF00"/>
                </a:highlight>
              </a:rPr>
              <a:t>Peak Hours for all crimes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P</a:t>
            </a:r>
            <a:r>
              <a:rPr lang="en-EG" dirty="0">
                <a:highlight>
                  <a:srgbClr val="FFFF00"/>
                </a:highlight>
              </a:rPr>
              <a:t>eack hourse for violent crimes: ex. Homicide</a:t>
            </a:r>
          </a:p>
          <a:p>
            <a:pPr marL="530352" lvl="1" indent="0">
              <a:buNone/>
            </a:pPr>
            <a:endParaRPr lang="en-EG" dirty="0"/>
          </a:p>
          <a:p>
            <a:pPr lvl="1"/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320528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8B556C4-7E49-4C36-845D-FC58F5073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olice officer looking at a body&#10;&#10;Description automatically generated">
            <a:extLst>
              <a:ext uri="{FF2B5EF4-FFF2-40B4-BE49-F238E27FC236}">
                <a16:creationId xmlns:a16="http://schemas.microsoft.com/office/drawing/2014/main" id="{9065C110-8D6E-9F3F-53FD-95E547E870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552" b="7178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372307B-94C2-F9C7-AA34-C4DA3F7CF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EG"/>
              <a:t>Conclosion </a:t>
            </a:r>
            <a:endParaRPr lang="en-E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DEBDA-4DEC-C498-2262-D434920E3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41500"/>
            <a:ext cx="9601200" cy="4330700"/>
          </a:xfrm>
        </p:spPr>
        <p:txBody>
          <a:bodyPr>
            <a:normAutofit fontScale="47500" lnSpcReduction="20000"/>
          </a:bodyPr>
          <a:lstStyle/>
          <a:p>
            <a:r>
              <a:rPr lang="en-US" sz="4300" dirty="0"/>
              <a:t>O</a:t>
            </a:r>
            <a:r>
              <a:rPr lang="en-EG" sz="4300" dirty="0"/>
              <a:t>ver all Crime rates are Declining </a:t>
            </a:r>
          </a:p>
          <a:p>
            <a:endParaRPr lang="en-EG" sz="4300" dirty="0"/>
          </a:p>
          <a:p>
            <a:r>
              <a:rPr lang="en-EG" sz="4300" dirty="0"/>
              <a:t>Dometic violence is an issue for Chicago</a:t>
            </a:r>
          </a:p>
          <a:p>
            <a:pPr marL="0" indent="0">
              <a:buNone/>
            </a:pPr>
            <a:endParaRPr lang="en-EG" sz="4300" dirty="0"/>
          </a:p>
          <a:p>
            <a:r>
              <a:rPr lang="en-US" sz="4300" dirty="0"/>
              <a:t>O</a:t>
            </a:r>
            <a:r>
              <a:rPr lang="en-EG" sz="4300" dirty="0"/>
              <a:t>vel all arrest rates are declining </a:t>
            </a:r>
          </a:p>
          <a:p>
            <a:pPr marL="0" indent="0">
              <a:buNone/>
            </a:pPr>
            <a:endParaRPr lang="en-EG" sz="4300" dirty="0"/>
          </a:p>
          <a:p>
            <a:r>
              <a:rPr lang="en-US" sz="4300" dirty="0"/>
              <a:t>T</a:t>
            </a:r>
            <a:r>
              <a:rPr lang="en-EG" sz="4300" dirty="0"/>
              <a:t>he effect of Covid- 19 on crime patteren is very significant </a:t>
            </a:r>
          </a:p>
          <a:p>
            <a:pPr marL="0" indent="0">
              <a:buNone/>
            </a:pPr>
            <a:endParaRPr lang="en-EG" sz="4300" dirty="0"/>
          </a:p>
          <a:p>
            <a:r>
              <a:rPr lang="en-US" sz="4300" dirty="0"/>
              <a:t>Home is </a:t>
            </a:r>
            <a:r>
              <a:rPr lang="en-US" sz="4300" b="1" dirty="0"/>
              <a:t>NOT</a:t>
            </a:r>
            <a:r>
              <a:rPr lang="en-US" sz="4300" dirty="0"/>
              <a:t>  the safest location</a:t>
            </a:r>
          </a:p>
          <a:p>
            <a:endParaRPr lang="en-US" sz="4300" dirty="0"/>
          </a:p>
          <a:p>
            <a:r>
              <a:rPr lang="en-US" sz="4300" dirty="0"/>
              <a:t>The correlation between heat and violence can be proven in Chicago</a:t>
            </a:r>
          </a:p>
          <a:p>
            <a:endParaRPr lang="en-EG" sz="1100" dirty="0"/>
          </a:p>
          <a:p>
            <a:endParaRPr lang="en-EG" sz="1100" dirty="0"/>
          </a:p>
          <a:p>
            <a:pPr marL="0" indent="0">
              <a:buNone/>
            </a:pPr>
            <a:endParaRPr lang="en-EG" sz="1100" dirty="0"/>
          </a:p>
        </p:txBody>
      </p:sp>
    </p:spTree>
    <p:extLst>
      <p:ext uri="{BB962C8B-B14F-4D97-AF65-F5344CB8AC3E}">
        <p14:creationId xmlns:p14="http://schemas.microsoft.com/office/powerpoint/2010/main" val="2583771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8B556C4-7E49-4C36-845D-FC58F5073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olice officer looking at a body&#10;&#10;Description automatically generated">
            <a:extLst>
              <a:ext uri="{FF2B5EF4-FFF2-40B4-BE49-F238E27FC236}">
                <a16:creationId xmlns:a16="http://schemas.microsoft.com/office/drawing/2014/main" id="{13F0F8B1-D659-B1D8-3AD8-487C50ABD8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7865" b="7865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D1FE4A-11CC-111C-F376-ACDDBB3D8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EG" dirty="0"/>
              <a:t>Recom</a:t>
            </a:r>
            <a:r>
              <a:rPr lang="en-US" dirty="0"/>
              <a:t>m</a:t>
            </a:r>
            <a:r>
              <a:rPr lang="en-EG" dirty="0"/>
              <a:t>endations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6619D-6004-4CF6-FFB7-6BE389C25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>
            <a:normAutofit/>
          </a:bodyPr>
          <a:lstStyle/>
          <a:p>
            <a:r>
              <a:rPr lang="en-US" sz="1900" dirty="0"/>
              <a:t>The public should avoid these locations </a:t>
            </a:r>
          </a:p>
          <a:p>
            <a:pPr lvl="1"/>
            <a:r>
              <a:rPr lang="en-EG" sz="1900" dirty="0"/>
              <a:t>Areas : </a:t>
            </a:r>
            <a:r>
              <a:rPr lang="en-US" sz="1900" i="0" dirty="0"/>
              <a:t>S STATE ST , S MICHIGAN AVE, S HALSTED ST , W MADISON ST, S DR MARTIN LUTHER KING JR DR</a:t>
            </a:r>
            <a:endParaRPr lang="en-EG" sz="1900" dirty="0"/>
          </a:p>
          <a:p>
            <a:pPr lvl="1"/>
            <a:r>
              <a:rPr lang="en-EG" sz="1900" dirty="0"/>
              <a:t>Districts: 8 , 11, 6, 7 &amp; 25</a:t>
            </a:r>
          </a:p>
          <a:p>
            <a:r>
              <a:rPr lang="en-US" sz="1900" dirty="0"/>
              <a:t>The public should maximize there security during those times </a:t>
            </a:r>
          </a:p>
          <a:p>
            <a:pPr lvl="1"/>
            <a:r>
              <a:rPr lang="en-US" sz="1900" dirty="0"/>
              <a:t>12 pm and 12 am </a:t>
            </a:r>
          </a:p>
          <a:p>
            <a:r>
              <a:rPr lang="en-US" sz="1900" dirty="0"/>
              <a:t>Chicago Police department needs to make more effort in increasing over all arrest rates </a:t>
            </a:r>
          </a:p>
          <a:p>
            <a:r>
              <a:rPr lang="en-US" sz="1900" dirty="0"/>
              <a:t>Chicago Police department needs to improve the arrest rates disparity across different crime types and across locations. </a:t>
            </a:r>
          </a:p>
          <a:p>
            <a:endParaRPr lang="en-EG" sz="1900" dirty="0"/>
          </a:p>
        </p:txBody>
      </p:sp>
    </p:spTree>
    <p:extLst>
      <p:ext uri="{BB962C8B-B14F-4D97-AF65-F5344CB8AC3E}">
        <p14:creationId xmlns:p14="http://schemas.microsoft.com/office/powerpoint/2010/main" val="29624174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5BC9C-F3A4-5442-1935-DC7FB055C1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7885" y="1066800"/>
            <a:ext cx="8361229" cy="2255612"/>
          </a:xfrm>
        </p:spPr>
        <p:txBody>
          <a:bodyPr/>
          <a:lstStyle/>
          <a:p>
            <a:r>
              <a:rPr lang="en-EG" dirty="0">
                <a:solidFill>
                  <a:srgbClr val="FFFF00"/>
                </a:solidFill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28861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{E363B5BE-7C2E-A74E-8557-D5EB770A18D9}tf10001072</Template>
  <TotalTime>284</TotalTime>
  <Words>317</Words>
  <Application>Microsoft Macintosh PowerPoint</Application>
  <PresentationFormat>Widescreen</PresentationFormat>
  <Paragraphs>67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Franklin Gothic Book</vt:lpstr>
      <vt:lpstr>Crop</vt:lpstr>
      <vt:lpstr>Chicago crime</vt:lpstr>
      <vt:lpstr>Understaning The Data Set</vt:lpstr>
      <vt:lpstr>Understaning The Data Set</vt:lpstr>
      <vt:lpstr>Analysis Paramiters  </vt:lpstr>
      <vt:lpstr>Analysis Paramiters </vt:lpstr>
      <vt:lpstr>Conclosion </vt:lpstr>
      <vt:lpstr>Recommendations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Chicago crime</dc:title>
  <dc:creator>Salma Ali</dc:creator>
  <cp:lastModifiedBy>Salma Ali</cp:lastModifiedBy>
  <cp:revision>7</cp:revision>
  <dcterms:created xsi:type="dcterms:W3CDTF">2023-10-27T14:16:56Z</dcterms:created>
  <dcterms:modified xsi:type="dcterms:W3CDTF">2023-10-27T19:09:18Z</dcterms:modified>
</cp:coreProperties>
</file>

<file path=docProps/thumbnail.jpeg>
</file>